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65" r:id="rId3"/>
    <p:sldId id="267" r:id="rId4"/>
    <p:sldId id="269" r:id="rId5"/>
    <p:sldId id="270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108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09/08/1442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محددات الشخصية 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ar-IQ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ar-SA" sz="4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45719" cy="49560"/>
          </a:xfrm>
        </p:spPr>
        <p:txBody>
          <a:bodyPr>
            <a:normAutofit fontScale="25000" lnSpcReduction="20000"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1086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3-</a:t>
            </a:r>
            <a:r>
              <a:rPr lang="ar-IQ" dirty="0" err="1" smtClean="0">
                <a:solidFill>
                  <a:srgbClr val="FF0000"/>
                </a:solidFill>
              </a:rPr>
              <a:t>الأنسان</a:t>
            </a:r>
            <a:r>
              <a:rPr lang="ar-IQ" dirty="0" smtClean="0">
                <a:solidFill>
                  <a:srgbClr val="FF0000"/>
                </a:solidFill>
              </a:rPr>
              <a:t> هو الكائن الوحيد في المملكة الحيوانية الذي </a:t>
            </a:r>
            <a:r>
              <a:rPr lang="ar-IQ" dirty="0" err="1" smtClean="0">
                <a:solidFill>
                  <a:srgbClr val="FF0000"/>
                </a:solidFill>
              </a:rPr>
              <a:t>يسبطر</a:t>
            </a:r>
            <a:r>
              <a:rPr lang="ar-IQ" dirty="0" smtClean="0">
                <a:solidFill>
                  <a:srgbClr val="FF0000"/>
                </a:solidFill>
              </a:rPr>
              <a:t> على ويتحكم </a:t>
            </a:r>
            <a:r>
              <a:rPr lang="ar-IQ" dirty="0" err="1" smtClean="0">
                <a:solidFill>
                  <a:srgbClr val="FF0000"/>
                </a:solidFill>
              </a:rPr>
              <a:t>فيالبيئة</a:t>
            </a:r>
            <a:r>
              <a:rPr lang="ar-IQ" dirty="0" smtClean="0">
                <a:solidFill>
                  <a:srgbClr val="FF0000"/>
                </a:solidFill>
              </a:rPr>
              <a:t> ويغيرها لصالحه.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ar-IQ" b="1" dirty="0" smtClean="0">
                <a:solidFill>
                  <a:srgbClr val="FF0000"/>
                </a:solidFill>
              </a:rPr>
              <a:t>تعريف محددات الشخصية :</a:t>
            </a:r>
          </a:p>
          <a:p>
            <a:r>
              <a:rPr lang="ar-IQ" b="1" dirty="0" smtClean="0">
                <a:solidFill>
                  <a:srgbClr val="7030A0"/>
                </a:solidFill>
              </a:rPr>
              <a:t>مجموعة المتغيرات </a:t>
            </a:r>
            <a:r>
              <a:rPr lang="ar-IQ" b="1" dirty="0" err="1" smtClean="0">
                <a:solidFill>
                  <a:srgbClr val="7030A0"/>
                </a:solidFill>
              </a:rPr>
              <a:t>او</a:t>
            </a:r>
            <a:r>
              <a:rPr lang="ar-IQ" b="1" dirty="0" smtClean="0">
                <a:solidFill>
                  <a:srgbClr val="7030A0"/>
                </a:solidFill>
              </a:rPr>
              <a:t> المنظومات ألأكثر حسما في تحديد مفهوم الشخصية ونموها.</a:t>
            </a:r>
          </a:p>
          <a:p>
            <a:pPr>
              <a:buNone/>
            </a:pPr>
            <a:r>
              <a:rPr lang="ar-IQ" b="1" dirty="0" smtClean="0">
                <a:solidFill>
                  <a:srgbClr val="7030A0"/>
                </a:solidFill>
              </a:rPr>
              <a:t>   وتعد المنظومة </a:t>
            </a:r>
            <a:r>
              <a:rPr lang="ar-IQ" b="1" dirty="0" smtClean="0">
                <a:solidFill>
                  <a:srgbClr val="FF0000"/>
                </a:solidFill>
              </a:rPr>
              <a:t>البنائية</a:t>
            </a:r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</a:rPr>
              <a:t>اضافة</a:t>
            </a:r>
            <a:r>
              <a:rPr lang="ar-IQ" b="1" dirty="0" smtClean="0">
                <a:solidFill>
                  <a:srgbClr val="7030A0"/>
                </a:solidFill>
              </a:rPr>
              <a:t> للمنظومة </a:t>
            </a:r>
            <a:r>
              <a:rPr lang="ar-IQ" b="1" dirty="0" err="1" smtClean="0">
                <a:solidFill>
                  <a:srgbClr val="FF0000"/>
                </a:solidFill>
              </a:rPr>
              <a:t>الأجتماعية</a:t>
            </a:r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ar-IQ" b="1" dirty="0" err="1" smtClean="0">
                <a:solidFill>
                  <a:srgbClr val="7030A0"/>
                </a:solidFill>
              </a:rPr>
              <a:t>اساسان</a:t>
            </a:r>
            <a:r>
              <a:rPr lang="ar-IQ" b="1" dirty="0" smtClean="0">
                <a:solidFill>
                  <a:srgbClr val="7030A0"/>
                </a:solidFill>
              </a:rPr>
              <a:t> هامان في معظم التراث السيكولوجي الخاص بالشخصية .</a:t>
            </a:r>
          </a:p>
          <a:p>
            <a:endParaRPr lang="ar-IQ" b="1" dirty="0" smtClean="0">
              <a:solidFill>
                <a:srgbClr val="FF0000"/>
              </a:solidFill>
            </a:endParaRPr>
          </a:p>
          <a:p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4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dirty="0" smtClean="0">
                <a:solidFill>
                  <a:srgbClr val="FF0000"/>
                </a:solidFill>
              </a:rPr>
              <a:t>أولا: المنظومة البنائية </a:t>
            </a:r>
            <a:endParaRPr lang="ar-SA" sz="5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IQ" dirty="0" smtClean="0">
                <a:solidFill>
                  <a:srgbClr val="7030A0"/>
                </a:solidFill>
              </a:rPr>
              <a:t>   هي بنية الفرد </a:t>
            </a:r>
            <a:r>
              <a:rPr lang="ar-IQ" smtClean="0">
                <a:solidFill>
                  <a:srgbClr val="7030A0"/>
                </a:solidFill>
              </a:rPr>
              <a:t>من ناحية </a:t>
            </a:r>
            <a:r>
              <a:rPr lang="ar-IQ" dirty="0" smtClean="0">
                <a:solidFill>
                  <a:srgbClr val="7030A0"/>
                </a:solidFill>
              </a:rPr>
              <a:t>الأجهزة المختلفة كالجهاز العصبي والجهاز الغددي والجهاز الدوري .........الخ وكذلك الانسجة المختلفة والخلايا في تلك الانسجة وفي الدم والعظام .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761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ar-IQ" dirty="0" smtClean="0">
                <a:solidFill>
                  <a:srgbClr val="7030A0"/>
                </a:solidFill>
              </a:rPr>
              <a:t>يشترك أفراد الجنس البشري بعدد </a:t>
            </a:r>
            <a:r>
              <a:rPr lang="ar-IQ" dirty="0" err="1" smtClean="0">
                <a:solidFill>
                  <a:srgbClr val="7030A0"/>
                </a:solidFill>
              </a:rPr>
              <a:t>الكروموسومات</a:t>
            </a:r>
            <a:r>
              <a:rPr lang="ar-IQ" dirty="0" smtClean="0">
                <a:solidFill>
                  <a:srgbClr val="7030A0"/>
                </a:solidFill>
              </a:rPr>
              <a:t> </a:t>
            </a:r>
            <a:r>
              <a:rPr lang="ar-IQ" dirty="0" err="1" smtClean="0">
                <a:solidFill>
                  <a:srgbClr val="7030A0"/>
                </a:solidFill>
              </a:rPr>
              <a:t>اذ</a:t>
            </a:r>
            <a:r>
              <a:rPr lang="ar-IQ" dirty="0" smtClean="0">
                <a:solidFill>
                  <a:srgbClr val="7030A0"/>
                </a:solidFill>
              </a:rPr>
              <a:t> تحتوي خلايا الجسم على 23 زوجا </a:t>
            </a:r>
            <a:r>
              <a:rPr lang="ar-IQ" dirty="0" err="1" smtClean="0">
                <a:solidFill>
                  <a:srgbClr val="7030A0"/>
                </a:solidFill>
              </a:rPr>
              <a:t>م</a:t>
            </a:r>
            <a:r>
              <a:rPr lang="ar-IQ" dirty="0" smtClean="0">
                <a:solidFill>
                  <a:srgbClr val="7030A0"/>
                </a:solidFill>
              </a:rPr>
              <a:t> </a:t>
            </a:r>
            <a:r>
              <a:rPr lang="ar-IQ" dirty="0" err="1" smtClean="0">
                <a:solidFill>
                  <a:srgbClr val="7030A0"/>
                </a:solidFill>
              </a:rPr>
              <a:t>الكروموسومات</a:t>
            </a:r>
            <a:r>
              <a:rPr lang="ar-IQ" dirty="0" smtClean="0">
                <a:solidFill>
                  <a:srgbClr val="7030A0"/>
                </a:solidFill>
              </a:rPr>
              <a:t> احدها خاص بتحديد الجنس الذكر (</a:t>
            </a:r>
            <a:r>
              <a:rPr lang="en-US" dirty="0" smtClean="0">
                <a:solidFill>
                  <a:srgbClr val="7030A0"/>
                </a:solidFill>
              </a:rPr>
              <a:t>x y</a:t>
            </a:r>
            <a:r>
              <a:rPr lang="ar-IQ" dirty="0" smtClean="0">
                <a:solidFill>
                  <a:srgbClr val="7030A0"/>
                </a:solidFill>
              </a:rPr>
              <a:t> ) والأنثى (</a:t>
            </a:r>
            <a:r>
              <a:rPr lang="en-US" dirty="0" smtClean="0">
                <a:solidFill>
                  <a:srgbClr val="7030A0"/>
                </a:solidFill>
              </a:rPr>
              <a:t>x 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IQ" dirty="0" smtClean="0">
                <a:solidFill>
                  <a:srgbClr val="7030A0"/>
                </a:solidFill>
              </a:rPr>
              <a:t> ).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ar-IQ" dirty="0" smtClean="0">
                <a:solidFill>
                  <a:srgbClr val="FF0000"/>
                </a:solidFill>
              </a:rPr>
              <a:t>نوع </a:t>
            </a:r>
            <a:r>
              <a:rPr lang="ar-IQ" dirty="0" err="1" smtClean="0">
                <a:solidFill>
                  <a:srgbClr val="FF0000"/>
                </a:solidFill>
              </a:rPr>
              <a:t>الكروموسوم</a:t>
            </a:r>
            <a:r>
              <a:rPr lang="ar-IQ" dirty="0" smtClean="0">
                <a:solidFill>
                  <a:srgbClr val="FF0000"/>
                </a:solidFill>
              </a:rPr>
              <a:t> يحدد شخصية الفرد من حيث الجنس ذكر </a:t>
            </a:r>
            <a:r>
              <a:rPr lang="ar-IQ" dirty="0" err="1" smtClean="0">
                <a:solidFill>
                  <a:srgbClr val="FF0000"/>
                </a:solidFill>
              </a:rPr>
              <a:t>ام</a:t>
            </a:r>
            <a:r>
              <a:rPr lang="ar-IQ" dirty="0" smtClean="0">
                <a:solidFill>
                  <a:srgbClr val="FF0000"/>
                </a:solidFill>
              </a:rPr>
              <a:t> أنثى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2462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dirty="0" smtClean="0"/>
              <a:t>    </a:t>
            </a:r>
            <a:r>
              <a:rPr lang="ar-IQ" dirty="0" err="1" smtClean="0"/>
              <a:t>أثبث</a:t>
            </a:r>
            <a:r>
              <a:rPr lang="ar-IQ" dirty="0" smtClean="0"/>
              <a:t> دارون أن النمو في الكائن الحي يسير وفق معدلات كمية :</a:t>
            </a:r>
          </a:p>
          <a:p>
            <a:pPr>
              <a:buNone/>
            </a:pPr>
            <a:r>
              <a:rPr lang="ar-IQ" dirty="0" smtClean="0"/>
              <a:t>   كلما ارتقى الكائن الحي في سلم المملكة الحيوانية تعددت كميا </a:t>
            </a:r>
            <a:r>
              <a:rPr lang="ar-IQ" dirty="0" err="1" smtClean="0"/>
              <a:t>اعداد</a:t>
            </a:r>
            <a:r>
              <a:rPr lang="ar-IQ" dirty="0" smtClean="0"/>
              <a:t> الخلايا </a:t>
            </a:r>
            <a:r>
              <a:rPr lang="ar-IQ" dirty="0" err="1" smtClean="0"/>
              <a:t>والانسجة</a:t>
            </a:r>
            <a:r>
              <a:rPr lang="ar-IQ" dirty="0" smtClean="0"/>
              <a:t> مما يشير للتعقيد في البناء </a:t>
            </a:r>
            <a:r>
              <a:rPr lang="ar-IQ" dirty="0" err="1" smtClean="0"/>
              <a:t>وهذ</a:t>
            </a:r>
            <a:r>
              <a:rPr lang="ar-IQ" dirty="0" smtClean="0"/>
              <a:t> التعقيد يؤدي </a:t>
            </a:r>
            <a:r>
              <a:rPr lang="ar-IQ" dirty="0" err="1" smtClean="0"/>
              <a:t>الى</a:t>
            </a:r>
            <a:r>
              <a:rPr lang="ar-IQ" dirty="0" smtClean="0"/>
              <a:t> المزيد من الوظائف </a:t>
            </a:r>
          </a:p>
          <a:p>
            <a:pPr>
              <a:buNone/>
            </a:pPr>
            <a:r>
              <a:rPr lang="ar-IQ" dirty="0" smtClean="0"/>
              <a:t>  مثال : ان تعداد الخلايا العصبية في النصفين الكرويين في مخ الانسان يتراوح بين 14- 17 مليار خلية وهو اكبر رقم من الخلايا للجهاز العصبي المركزي في كل المملكة الحيوانية 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9957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مثال 2</a:t>
            </a:r>
          </a:p>
          <a:p>
            <a:r>
              <a:rPr lang="ar-IQ" dirty="0" err="1" smtClean="0"/>
              <a:t>ان</a:t>
            </a:r>
            <a:r>
              <a:rPr lang="ar-IQ" dirty="0" smtClean="0"/>
              <a:t> قلب </a:t>
            </a:r>
            <a:r>
              <a:rPr lang="ar-IQ" dirty="0" err="1" smtClean="0"/>
              <a:t>الانسان</a:t>
            </a:r>
            <a:r>
              <a:rPr lang="ar-IQ" dirty="0" smtClean="0"/>
              <a:t> والثدييات عموما يتكون من </a:t>
            </a:r>
            <a:r>
              <a:rPr lang="ar-IQ" dirty="0" err="1" smtClean="0"/>
              <a:t>اربع</a:t>
            </a:r>
            <a:r>
              <a:rPr lang="ar-IQ" dirty="0" smtClean="0"/>
              <a:t> غرف ويقل عن ذلك في الحيوانات الدنيا , فالطيور مثلا يتكون قلبها من ثلاث غرف.</a:t>
            </a:r>
          </a:p>
          <a:p>
            <a:r>
              <a:rPr lang="ar-IQ" dirty="0" err="1" smtClean="0">
                <a:solidFill>
                  <a:srgbClr val="FF0000"/>
                </a:solidFill>
              </a:rPr>
              <a:t>اي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ان</a:t>
            </a:r>
            <a:r>
              <a:rPr lang="ar-IQ" dirty="0" smtClean="0">
                <a:solidFill>
                  <a:srgbClr val="FF0000"/>
                </a:solidFill>
              </a:rPr>
              <a:t> زيادة التعقيد يحدد شخصية </a:t>
            </a:r>
            <a:r>
              <a:rPr lang="ar-IQ" dirty="0" err="1" smtClean="0">
                <a:solidFill>
                  <a:srgbClr val="FF0000"/>
                </a:solidFill>
              </a:rPr>
              <a:t>الانسان</a:t>
            </a:r>
            <a:r>
              <a:rPr lang="ar-IQ" dirty="0" smtClean="0">
                <a:solidFill>
                  <a:srgbClr val="FF0000"/>
                </a:solidFill>
              </a:rPr>
              <a:t> . كونه </a:t>
            </a:r>
            <a:r>
              <a:rPr lang="ar-IQ" dirty="0" err="1" smtClean="0">
                <a:solidFill>
                  <a:srgbClr val="FF0000"/>
                </a:solidFill>
              </a:rPr>
              <a:t>انسان</a:t>
            </a:r>
            <a:r>
              <a:rPr lang="ar-IQ" dirty="0" smtClean="0">
                <a:solidFill>
                  <a:srgbClr val="FF0000"/>
                </a:solidFill>
              </a:rPr>
              <a:t> ويميزه عن باقي الكائنات الحية 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0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الا</a:t>
            </a:r>
            <a:r>
              <a:rPr lang="ar-IQ" dirty="0" smtClean="0"/>
              <a:t> أن </a:t>
            </a:r>
            <a:r>
              <a:rPr lang="ar-IQ" dirty="0" err="1" smtClean="0"/>
              <a:t>الأختلاف</a:t>
            </a:r>
            <a:r>
              <a:rPr lang="ar-IQ" dirty="0" smtClean="0"/>
              <a:t> بين </a:t>
            </a:r>
            <a:r>
              <a:rPr lang="ar-IQ" dirty="0" err="1" smtClean="0"/>
              <a:t>الانسان</a:t>
            </a:r>
            <a:r>
              <a:rPr lang="ar-IQ" dirty="0" smtClean="0"/>
              <a:t> والحيوان ليس في الكم فقط </a:t>
            </a:r>
            <a:r>
              <a:rPr lang="ar-IQ" dirty="0" err="1" smtClean="0"/>
              <a:t>وانما</a:t>
            </a:r>
            <a:r>
              <a:rPr lang="ar-IQ" dirty="0" smtClean="0"/>
              <a:t> في </a:t>
            </a:r>
          </a:p>
          <a:p>
            <a:pPr>
              <a:buNone/>
            </a:pPr>
            <a:r>
              <a:rPr lang="ar-IQ" sz="4000" dirty="0" smtClean="0">
                <a:solidFill>
                  <a:srgbClr val="FF0000"/>
                </a:solidFill>
              </a:rPr>
              <a:t>                 (    النوع   )</a:t>
            </a:r>
          </a:p>
          <a:p>
            <a:r>
              <a:rPr lang="ar-IQ" dirty="0" err="1" smtClean="0"/>
              <a:t>كالاتي</a:t>
            </a:r>
            <a:r>
              <a:rPr lang="ar-IQ" dirty="0" smtClean="0"/>
              <a:t> :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1. </a:t>
            </a:r>
            <a:r>
              <a:rPr lang="ar-IQ" dirty="0" err="1" smtClean="0">
                <a:solidFill>
                  <a:srgbClr val="FF0000"/>
                </a:solidFill>
              </a:rPr>
              <a:t>الانسان</a:t>
            </a:r>
            <a:r>
              <a:rPr lang="ar-IQ" dirty="0" smtClean="0">
                <a:solidFill>
                  <a:srgbClr val="FF0000"/>
                </a:solidFill>
              </a:rPr>
              <a:t> هو الكائن الوحيد في المملكة الحيوانية الذي يتعامل بالرمز </a:t>
            </a:r>
          </a:p>
          <a:p>
            <a:pPr>
              <a:buNone/>
            </a:pPr>
            <a:r>
              <a:rPr lang="ar-IQ" dirty="0" smtClean="0">
                <a:solidFill>
                  <a:srgbClr val="FF0000"/>
                </a:solidFill>
              </a:rPr>
              <a:t>     (اللغة المكتوبة ) او الرموز .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2- </a:t>
            </a:r>
            <a:r>
              <a:rPr lang="ar-IQ" dirty="0" err="1" smtClean="0">
                <a:solidFill>
                  <a:srgbClr val="FF0000"/>
                </a:solidFill>
              </a:rPr>
              <a:t>الانسان</a:t>
            </a:r>
            <a:r>
              <a:rPr lang="ar-IQ" dirty="0" smtClean="0">
                <a:solidFill>
                  <a:srgbClr val="FF0000"/>
                </a:solidFill>
              </a:rPr>
              <a:t> هو الوحيد في المملكة الحيوانية الذي يستطيع أن يتعامل مع المحسوس </a:t>
            </a:r>
            <a:r>
              <a:rPr lang="ar-IQ" dirty="0" err="1" smtClean="0">
                <a:solidFill>
                  <a:srgbClr val="FF0000"/>
                </a:solidFill>
              </a:rPr>
              <a:t>او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err="1" smtClean="0">
                <a:solidFill>
                  <a:srgbClr val="FF0000"/>
                </a:solidFill>
              </a:rPr>
              <a:t>العياني</a:t>
            </a:r>
            <a:r>
              <a:rPr lang="ar-IQ" dirty="0" smtClean="0">
                <a:solidFill>
                  <a:srgbClr val="FF0000"/>
                </a:solidFill>
              </a:rPr>
              <a:t> .</a:t>
            </a:r>
          </a:p>
          <a:p>
            <a:r>
              <a:rPr lang="ar-IQ" dirty="0" smtClean="0"/>
              <a:t>مما أدى ذلك </a:t>
            </a:r>
            <a:r>
              <a:rPr lang="ar-IQ" dirty="0" err="1" smtClean="0"/>
              <a:t>الى</a:t>
            </a:r>
            <a:r>
              <a:rPr lang="ar-IQ" dirty="0" smtClean="0"/>
              <a:t> أن يستطيع </a:t>
            </a:r>
            <a:r>
              <a:rPr lang="ar-IQ" dirty="0" err="1" smtClean="0"/>
              <a:t>الانسان</a:t>
            </a:r>
            <a:r>
              <a:rPr lang="ar-IQ" dirty="0" smtClean="0"/>
              <a:t> التعامل </a:t>
            </a:r>
            <a:r>
              <a:rPr lang="ar-IQ" smtClean="0"/>
              <a:t>مع </a:t>
            </a:r>
            <a:r>
              <a:rPr lang="ar-IQ" smtClean="0"/>
              <a:t>المجرد </a:t>
            </a:r>
            <a:r>
              <a:rPr lang="ar-IQ" dirty="0" smtClean="0"/>
              <a:t>ويتصور المستقبل .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1261</TotalTime>
  <Words>302</Words>
  <Application>Microsoft Office PowerPoint</Application>
  <PresentationFormat>عرض على الشاشة (3:4)‏</PresentationFormat>
  <Paragraphs>26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محددات الشخصية   </vt:lpstr>
      <vt:lpstr> </vt:lpstr>
      <vt:lpstr>أولا: المنظومة البنائية 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المجموعة الرابعة      الوسائل التعليمية</dc:title>
  <dc:creator>د.داود حلس</dc:creator>
  <cp:lastModifiedBy>Administrator</cp:lastModifiedBy>
  <cp:revision>251</cp:revision>
  <dcterms:created xsi:type="dcterms:W3CDTF">2017-08-28T17:57:30Z</dcterms:created>
  <dcterms:modified xsi:type="dcterms:W3CDTF">2021-03-22T18:41:44Z</dcterms:modified>
</cp:coreProperties>
</file>